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Sensei" charset="1" panose="00000500000000000000"/>
      <p:regular r:id="rId21"/>
    </p:embeddedFont>
    <p:embeddedFont>
      <p:font typeface="Red Hat Display" charset="1" panose="02010503040201060303"/>
      <p:regular r:id="rId22"/>
    </p:embeddedFont>
    <p:embeddedFont>
      <p:font typeface="Red Hat Display Bold" charset="1" panose="02010803040201060303"/>
      <p:regular r:id="rId23"/>
    </p:embeddedFont>
    <p:embeddedFont>
      <p:font typeface="Canva Sans" charset="1" panose="020B05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jpe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16337" y="5338912"/>
            <a:ext cx="12255327" cy="9896176"/>
          </a:xfrm>
          <a:custGeom>
            <a:avLst/>
            <a:gdLst/>
            <a:ahLst/>
            <a:cxnLst/>
            <a:rect r="r" b="b" t="t" l="l"/>
            <a:pathLst>
              <a:path h="9896176" w="12255327">
                <a:moveTo>
                  <a:pt x="0" y="0"/>
                </a:moveTo>
                <a:lnTo>
                  <a:pt x="12255326" y="0"/>
                </a:lnTo>
                <a:lnTo>
                  <a:pt x="12255326" y="9896176"/>
                </a:lnTo>
                <a:lnTo>
                  <a:pt x="0" y="9896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710534">
            <a:off x="12427303" y="74901"/>
            <a:ext cx="9506614" cy="7438925"/>
          </a:xfrm>
          <a:custGeom>
            <a:avLst/>
            <a:gdLst/>
            <a:ahLst/>
            <a:cxnLst/>
            <a:rect r="r" b="b" t="t" l="l"/>
            <a:pathLst>
              <a:path h="7438925" w="9506614">
                <a:moveTo>
                  <a:pt x="0" y="0"/>
                </a:moveTo>
                <a:lnTo>
                  <a:pt x="9506614" y="0"/>
                </a:lnTo>
                <a:lnTo>
                  <a:pt x="9506614" y="7438925"/>
                </a:lnTo>
                <a:lnTo>
                  <a:pt x="0" y="743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7171364">
            <a:off x="-3589466" y="51905"/>
            <a:ext cx="9506614" cy="7438925"/>
          </a:xfrm>
          <a:custGeom>
            <a:avLst/>
            <a:gdLst/>
            <a:ahLst/>
            <a:cxnLst/>
            <a:rect r="r" b="b" t="t" l="l"/>
            <a:pathLst>
              <a:path h="7438925" w="9506614">
                <a:moveTo>
                  <a:pt x="0" y="7438925"/>
                </a:moveTo>
                <a:lnTo>
                  <a:pt x="9506614" y="7438925"/>
                </a:lnTo>
                <a:lnTo>
                  <a:pt x="9506614" y="0"/>
                </a:lnTo>
                <a:lnTo>
                  <a:pt x="0" y="0"/>
                </a:lnTo>
                <a:lnTo>
                  <a:pt x="0" y="743892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459248">
            <a:off x="13722462" y="7164080"/>
            <a:ext cx="1922783" cy="1974968"/>
          </a:xfrm>
          <a:custGeom>
            <a:avLst/>
            <a:gdLst/>
            <a:ahLst/>
            <a:cxnLst/>
            <a:rect r="r" b="b" t="t" l="l"/>
            <a:pathLst>
              <a:path h="1974968" w="1922783">
                <a:moveTo>
                  <a:pt x="1922783" y="0"/>
                </a:moveTo>
                <a:lnTo>
                  <a:pt x="0" y="0"/>
                </a:lnTo>
                <a:lnTo>
                  <a:pt x="0" y="1974968"/>
                </a:lnTo>
                <a:lnTo>
                  <a:pt x="1922783" y="1974968"/>
                </a:lnTo>
                <a:lnTo>
                  <a:pt x="1922783" y="0"/>
                </a:lnTo>
                <a:close/>
              </a:path>
            </a:pathLst>
          </a:custGeom>
          <a:blipFill>
            <a:blip r:embed="rId4"/>
            <a:stretch>
              <a:fillRect l="0" t="-3128" r="0" b="-312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225704" y="3680338"/>
            <a:ext cx="19029528" cy="632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61"/>
              </a:lnSpc>
            </a:pPr>
            <a:r>
              <a:rPr lang="en-US" sz="11196">
                <a:solidFill>
                  <a:srgbClr val="48221F"/>
                </a:solidFill>
                <a:latin typeface="Sensei"/>
              </a:rPr>
              <a:t>RESTAURANT OPERATIONS ANALYSIS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54053">
            <a:off x="2459898" y="8149298"/>
            <a:ext cx="2032246" cy="2218004"/>
          </a:xfrm>
          <a:custGeom>
            <a:avLst/>
            <a:gdLst/>
            <a:ahLst/>
            <a:cxnLst/>
            <a:rect r="r" b="b" t="t" l="l"/>
            <a:pathLst>
              <a:path h="2218004" w="2032246">
                <a:moveTo>
                  <a:pt x="0" y="0"/>
                </a:moveTo>
                <a:lnTo>
                  <a:pt x="2032245" y="0"/>
                </a:lnTo>
                <a:lnTo>
                  <a:pt x="2032245" y="2218004"/>
                </a:lnTo>
                <a:lnTo>
                  <a:pt x="0" y="2218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21889" y="891950"/>
            <a:ext cx="3244222" cy="121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3"/>
              </a:lnSpc>
            </a:pPr>
            <a:r>
              <a:rPr lang="en-US" sz="4777">
                <a:solidFill>
                  <a:srgbClr val="48221F"/>
                </a:solidFill>
                <a:latin typeface="Sensei"/>
              </a:rPr>
              <a:t>SQL</a:t>
            </a:r>
          </a:p>
          <a:p>
            <a:pPr algn="ctr">
              <a:lnSpc>
                <a:spcPts val="4633"/>
              </a:lnSpc>
            </a:pPr>
            <a:r>
              <a:rPr lang="en-US" sz="4777">
                <a:solidFill>
                  <a:srgbClr val="48221F"/>
                </a:solidFill>
                <a:latin typeface="Sensei"/>
              </a:rPr>
              <a:t>PROJECT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8058206" y="2268507"/>
            <a:ext cx="2171589" cy="0"/>
          </a:xfrm>
          <a:prstGeom prst="line">
            <a:avLst/>
          </a:prstGeom>
          <a:ln cap="flat" w="38100">
            <a:solidFill>
              <a:srgbClr val="48221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8058206" y="601490"/>
            <a:ext cx="2171589" cy="0"/>
          </a:xfrm>
          <a:prstGeom prst="line">
            <a:avLst/>
          </a:prstGeom>
          <a:ln cap="flat" w="38100">
            <a:solidFill>
              <a:srgbClr val="48221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36839" y="5802675"/>
            <a:ext cx="9973785" cy="5439799"/>
          </a:xfrm>
          <a:custGeom>
            <a:avLst/>
            <a:gdLst/>
            <a:ahLst/>
            <a:cxnLst/>
            <a:rect r="r" b="b" t="t" l="l"/>
            <a:pathLst>
              <a:path h="5439799" w="9973785">
                <a:moveTo>
                  <a:pt x="0" y="0"/>
                </a:moveTo>
                <a:lnTo>
                  <a:pt x="9973785" y="0"/>
                </a:lnTo>
                <a:lnTo>
                  <a:pt x="9973785" y="5439800"/>
                </a:lnTo>
                <a:lnTo>
                  <a:pt x="0" y="5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4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43994" y="5583600"/>
            <a:ext cx="1734978" cy="2348532"/>
          </a:xfrm>
          <a:custGeom>
            <a:avLst/>
            <a:gdLst/>
            <a:ahLst/>
            <a:cxnLst/>
            <a:rect r="r" b="b" t="t" l="l"/>
            <a:pathLst>
              <a:path h="2348532" w="1734978">
                <a:moveTo>
                  <a:pt x="0" y="0"/>
                </a:moveTo>
                <a:lnTo>
                  <a:pt x="1734978" y="0"/>
                </a:lnTo>
                <a:lnTo>
                  <a:pt x="1734978" y="2348532"/>
                </a:lnTo>
                <a:lnTo>
                  <a:pt x="0" y="2348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513" y="4545844"/>
            <a:ext cx="1771347" cy="845416"/>
          </a:xfrm>
          <a:custGeom>
            <a:avLst/>
            <a:gdLst/>
            <a:ahLst/>
            <a:cxnLst/>
            <a:rect r="r" b="b" t="t" l="l"/>
            <a:pathLst>
              <a:path h="845416" w="1771347">
                <a:moveTo>
                  <a:pt x="0" y="0"/>
                </a:moveTo>
                <a:lnTo>
                  <a:pt x="1771347" y="0"/>
                </a:lnTo>
                <a:lnTo>
                  <a:pt x="1771347" y="845416"/>
                </a:lnTo>
                <a:lnTo>
                  <a:pt x="0" y="845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30735" y="4545844"/>
            <a:ext cx="2176425" cy="4265091"/>
          </a:xfrm>
          <a:custGeom>
            <a:avLst/>
            <a:gdLst/>
            <a:ahLst/>
            <a:cxnLst/>
            <a:rect r="r" b="b" t="t" l="l"/>
            <a:pathLst>
              <a:path h="4265091" w="2176425">
                <a:moveTo>
                  <a:pt x="0" y="0"/>
                </a:moveTo>
                <a:lnTo>
                  <a:pt x="2176425" y="0"/>
                </a:lnTo>
                <a:lnTo>
                  <a:pt x="2176425" y="4265091"/>
                </a:lnTo>
                <a:lnTo>
                  <a:pt x="0" y="42650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40034" y="4703400"/>
            <a:ext cx="2833817" cy="880201"/>
          </a:xfrm>
          <a:custGeom>
            <a:avLst/>
            <a:gdLst/>
            <a:ahLst/>
            <a:cxnLst/>
            <a:rect r="r" b="b" t="t" l="l"/>
            <a:pathLst>
              <a:path h="880201" w="2833817">
                <a:moveTo>
                  <a:pt x="0" y="0"/>
                </a:moveTo>
                <a:lnTo>
                  <a:pt x="2833817" y="0"/>
                </a:lnTo>
                <a:lnTo>
                  <a:pt x="2833817" y="880200"/>
                </a:lnTo>
                <a:lnTo>
                  <a:pt x="0" y="880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33006" y="5802675"/>
            <a:ext cx="5607767" cy="5011942"/>
          </a:xfrm>
          <a:custGeom>
            <a:avLst/>
            <a:gdLst/>
            <a:ahLst/>
            <a:cxnLst/>
            <a:rect r="r" b="b" t="t" l="l"/>
            <a:pathLst>
              <a:path h="5011942" w="5607767">
                <a:moveTo>
                  <a:pt x="0" y="0"/>
                </a:moveTo>
                <a:lnTo>
                  <a:pt x="5607767" y="0"/>
                </a:lnTo>
                <a:lnTo>
                  <a:pt x="5607767" y="5011942"/>
                </a:lnTo>
                <a:lnTo>
                  <a:pt x="0" y="50119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262966"/>
            <a:ext cx="4807451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4.How Many items were ordered in the date range?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8064" y="1843488"/>
            <a:ext cx="3847505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 SELECT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COUNT(ORDER_DETAILS_ID)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 AS ORDERED_ITEMS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FROM ORDER_DETAILS;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734557" y="1327865"/>
            <a:ext cx="300543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4052" y="3769659"/>
            <a:ext cx="79131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26291" y="245139"/>
            <a:ext cx="4573191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5.What is the maximum number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 of items per order?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36038" y="1285849"/>
            <a:ext cx="300543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81364" y="3769659"/>
            <a:ext cx="79131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35376" y="1738449"/>
            <a:ext cx="4384030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ORDER_ID,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COUNT(ITEM_ID) AS NUM_ITEMS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FROM ORDER_DETAILS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GROUP BY ORDER_ID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ORDER BY NUM_ITEMS DESC;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55388" y="282016"/>
            <a:ext cx="542151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6.How many orders had more than 12 items?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89802" y="1226849"/>
            <a:ext cx="300543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86022" y="4023976"/>
            <a:ext cx="79131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40034" y="1641456"/>
            <a:ext cx="7130951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COUNT(*) AS MORE_THEN_12_ORDERS FROM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(SELECT ORDER_ID,COUNT(ITEM_ID)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FROM ORDER_DETAILS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GROUP BY ORDER_ID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HAVING COUNT(ITEM_ID) &gt;12) AS NUM_ORDERS;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31629" y="7960016"/>
            <a:ext cx="9144000" cy="4782218"/>
          </a:xfrm>
          <a:custGeom>
            <a:avLst/>
            <a:gdLst/>
            <a:ahLst/>
            <a:cxnLst/>
            <a:rect r="r" b="b" t="t" l="l"/>
            <a:pathLst>
              <a:path h="4782218" w="9144000">
                <a:moveTo>
                  <a:pt x="0" y="0"/>
                </a:moveTo>
                <a:lnTo>
                  <a:pt x="9144000" y="0"/>
                </a:lnTo>
                <a:lnTo>
                  <a:pt x="9144000" y="4782218"/>
                </a:lnTo>
                <a:lnTo>
                  <a:pt x="0" y="4782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60" t="-593" r="0" b="-19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70497"/>
            <a:ext cx="8561809" cy="3284719"/>
          </a:xfrm>
          <a:custGeom>
            <a:avLst/>
            <a:gdLst/>
            <a:ahLst/>
            <a:cxnLst/>
            <a:rect r="r" b="b" t="t" l="l"/>
            <a:pathLst>
              <a:path h="3284719" w="8561809">
                <a:moveTo>
                  <a:pt x="0" y="0"/>
                </a:moveTo>
                <a:lnTo>
                  <a:pt x="8561809" y="0"/>
                </a:lnTo>
                <a:lnTo>
                  <a:pt x="8561809" y="3284719"/>
                </a:lnTo>
                <a:lnTo>
                  <a:pt x="0" y="3284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51782" y="5896105"/>
            <a:ext cx="4560674" cy="4102911"/>
          </a:xfrm>
          <a:custGeom>
            <a:avLst/>
            <a:gdLst/>
            <a:ahLst/>
            <a:cxnLst/>
            <a:rect r="r" b="b" t="t" l="l"/>
            <a:pathLst>
              <a:path h="4102911" w="4560674">
                <a:moveTo>
                  <a:pt x="0" y="0"/>
                </a:moveTo>
                <a:lnTo>
                  <a:pt x="4560675" y="0"/>
                </a:lnTo>
                <a:lnTo>
                  <a:pt x="4560675" y="4102912"/>
                </a:lnTo>
                <a:lnTo>
                  <a:pt x="0" y="4102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60212" y="543993"/>
            <a:ext cx="12637863" cy="75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5799">
                <a:solidFill>
                  <a:srgbClr val="48221F"/>
                </a:solidFill>
                <a:latin typeface="Sensei"/>
              </a:rPr>
              <a:t>3.ANALYZING CUSTOMER BEHAVIOUR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9373" y="1389685"/>
            <a:ext cx="447139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48221F"/>
                </a:solidFill>
                <a:latin typeface="Red Hat Display"/>
              </a:rPr>
              <a:t>1.Joining both the tables using Joins.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7231" y="2462025"/>
            <a:ext cx="4688384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8221F"/>
                </a:solidFill>
                <a:latin typeface="Red Hat Display"/>
              </a:rPr>
              <a:t>SELECT * FROM ORDER_DETAILS O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8221F"/>
                </a:solidFill>
                <a:latin typeface="Red Hat Display"/>
              </a:rPr>
              <a:t>LEFT JOIN MENU_ITEMS M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8221F"/>
                </a:solidFill>
                <a:latin typeface="Red Hat Display"/>
              </a:rPr>
              <a:t>ON O.ITEM_ID= M.MENU_ITEM_ID;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606896" y="1857681"/>
            <a:ext cx="300543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0162" y="3709462"/>
            <a:ext cx="79131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61863" y="1410066"/>
            <a:ext cx="4750594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2.</a:t>
            </a:r>
            <a:r>
              <a:rPr lang="en-US" sz="2199">
                <a:solidFill>
                  <a:srgbClr val="000000"/>
                </a:solidFill>
                <a:latin typeface="Red Hat Display"/>
              </a:rPr>
              <a:t>What were the  most ordered items?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What categories were they in?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67243" y="2279442"/>
            <a:ext cx="300543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51782" y="2711877"/>
            <a:ext cx="6597402" cy="266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Red Hat Display"/>
              </a:rPr>
              <a:t>SELECT CATEGORY,ITEM_NAME,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Red Hat Display"/>
              </a:rPr>
              <a:t>COUNT(ORDER_DETAILS_ID) AS NUM_PURCHASES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Red Hat Display"/>
              </a:rPr>
              <a:t> FROM ORDER_DETAILS O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Red Hat Display"/>
              </a:rPr>
              <a:t>LEFT JOIN MENU_ITEMS M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Red Hat Display"/>
              </a:rPr>
              <a:t>ON O.ITEM_ID= M.MENU_ITEM_ID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Red Hat Display"/>
              </a:rPr>
              <a:t>GROUP BY ITEM_NAME,CATEGORY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Red Hat Display"/>
              </a:rPr>
              <a:t>ORDER BY NUM_PURCHASES DESC;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97770" y="5416045"/>
            <a:ext cx="79131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930309" y="2859695"/>
            <a:ext cx="4979667" cy="6908863"/>
            <a:chOff x="0" y="0"/>
            <a:chExt cx="3350260" cy="4648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14700" cy="2186940"/>
            </a:xfrm>
            <a:custGeom>
              <a:avLst/>
              <a:gdLst/>
              <a:ahLst/>
              <a:cxnLst/>
              <a:rect r="r" b="b" t="t" l="l"/>
              <a:pathLst>
                <a:path h="2186940" w="3314700">
                  <a:moveTo>
                    <a:pt x="3282950" y="0"/>
                  </a:moveTo>
                  <a:lnTo>
                    <a:pt x="1334770" y="0"/>
                  </a:lnTo>
                  <a:cubicBezTo>
                    <a:pt x="890270" y="17780"/>
                    <a:pt x="445770" y="53340"/>
                    <a:pt x="0" y="55880"/>
                  </a:cubicBezTo>
                  <a:cubicBezTo>
                    <a:pt x="2540" y="410210"/>
                    <a:pt x="20320" y="844550"/>
                    <a:pt x="39370" y="1198880"/>
                  </a:cubicBezTo>
                  <a:cubicBezTo>
                    <a:pt x="55880" y="1518920"/>
                    <a:pt x="72390" y="1838960"/>
                    <a:pt x="76200" y="2160270"/>
                  </a:cubicBezTo>
                  <a:cubicBezTo>
                    <a:pt x="294640" y="2159000"/>
                    <a:pt x="514350" y="2156460"/>
                    <a:pt x="732790" y="2152650"/>
                  </a:cubicBezTo>
                  <a:cubicBezTo>
                    <a:pt x="1225550" y="2145030"/>
                    <a:pt x="1718310" y="2137410"/>
                    <a:pt x="2211070" y="2151380"/>
                  </a:cubicBezTo>
                  <a:cubicBezTo>
                    <a:pt x="2579370" y="2161540"/>
                    <a:pt x="2946400" y="2186940"/>
                    <a:pt x="3314700" y="2184400"/>
                  </a:cubicBezTo>
                  <a:cubicBezTo>
                    <a:pt x="3314700" y="2142490"/>
                    <a:pt x="3313430" y="2100580"/>
                    <a:pt x="3313430" y="2058670"/>
                  </a:cubicBezTo>
                  <a:cubicBezTo>
                    <a:pt x="3305810" y="1399540"/>
                    <a:pt x="3284220" y="660400"/>
                    <a:pt x="328295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45" r="0" b="-54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57150" y="2434590"/>
              <a:ext cx="3294380" cy="2214880"/>
            </a:xfrm>
            <a:custGeom>
              <a:avLst/>
              <a:gdLst/>
              <a:ahLst/>
              <a:cxnLst/>
              <a:rect r="r" b="b" t="t" l="l"/>
              <a:pathLst>
                <a:path h="2214880" w="3294380">
                  <a:moveTo>
                    <a:pt x="3275330" y="1115060"/>
                  </a:moveTo>
                  <a:cubicBezTo>
                    <a:pt x="3266440" y="949960"/>
                    <a:pt x="3263900" y="784860"/>
                    <a:pt x="3262630" y="619760"/>
                  </a:cubicBezTo>
                  <a:cubicBezTo>
                    <a:pt x="3260090" y="426720"/>
                    <a:pt x="3260090" y="233680"/>
                    <a:pt x="3260090" y="41910"/>
                  </a:cubicBezTo>
                  <a:cubicBezTo>
                    <a:pt x="3105150" y="43180"/>
                    <a:pt x="2950210" y="39370"/>
                    <a:pt x="2795270" y="34290"/>
                  </a:cubicBezTo>
                  <a:cubicBezTo>
                    <a:pt x="2550160" y="26670"/>
                    <a:pt x="2303780" y="11430"/>
                    <a:pt x="2058670" y="6350"/>
                  </a:cubicBezTo>
                  <a:cubicBezTo>
                    <a:pt x="1812290" y="1270"/>
                    <a:pt x="1565910" y="0"/>
                    <a:pt x="1319530" y="2540"/>
                  </a:cubicBezTo>
                  <a:cubicBezTo>
                    <a:pt x="886460" y="5080"/>
                    <a:pt x="454660" y="15240"/>
                    <a:pt x="21590" y="17780"/>
                  </a:cubicBezTo>
                  <a:cubicBezTo>
                    <a:pt x="20320" y="285750"/>
                    <a:pt x="13970" y="553720"/>
                    <a:pt x="8890" y="820420"/>
                  </a:cubicBezTo>
                  <a:cubicBezTo>
                    <a:pt x="5080" y="993140"/>
                    <a:pt x="2540" y="1165860"/>
                    <a:pt x="0" y="1338580"/>
                  </a:cubicBezTo>
                  <a:lnTo>
                    <a:pt x="0" y="1414780"/>
                  </a:lnTo>
                  <a:cubicBezTo>
                    <a:pt x="8890" y="1676400"/>
                    <a:pt x="21590" y="1938020"/>
                    <a:pt x="30480" y="2199640"/>
                  </a:cubicBezTo>
                  <a:cubicBezTo>
                    <a:pt x="419100" y="2200910"/>
                    <a:pt x="807720" y="2212340"/>
                    <a:pt x="1196340" y="2214880"/>
                  </a:cubicBezTo>
                  <a:cubicBezTo>
                    <a:pt x="1280160" y="2211070"/>
                    <a:pt x="1363980" y="2207260"/>
                    <a:pt x="1447800" y="2204720"/>
                  </a:cubicBezTo>
                  <a:cubicBezTo>
                    <a:pt x="1714500" y="2197100"/>
                    <a:pt x="1982470" y="2199640"/>
                    <a:pt x="2249170" y="2198370"/>
                  </a:cubicBezTo>
                  <a:lnTo>
                    <a:pt x="3294380" y="2190750"/>
                  </a:lnTo>
                  <a:lnTo>
                    <a:pt x="3294380" y="1358900"/>
                  </a:lnTo>
                  <a:cubicBezTo>
                    <a:pt x="3285489" y="1276350"/>
                    <a:pt x="3279139" y="1196340"/>
                    <a:pt x="3275330" y="1115060"/>
                  </a:cubicBezTo>
                  <a:close/>
                </a:path>
              </a:pathLst>
            </a:custGeom>
            <a:blipFill>
              <a:blip r:embed="rId3"/>
              <a:stretch>
                <a:fillRect l="-395" t="0" r="-39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89966" y="5324475"/>
            <a:ext cx="4646930" cy="4161430"/>
          </a:xfrm>
          <a:custGeom>
            <a:avLst/>
            <a:gdLst/>
            <a:ahLst/>
            <a:cxnLst/>
            <a:rect r="r" b="b" t="t" l="l"/>
            <a:pathLst>
              <a:path h="4161430" w="4646930">
                <a:moveTo>
                  <a:pt x="0" y="0"/>
                </a:moveTo>
                <a:lnTo>
                  <a:pt x="4646930" y="0"/>
                </a:lnTo>
                <a:lnTo>
                  <a:pt x="4646930" y="4161430"/>
                </a:lnTo>
                <a:lnTo>
                  <a:pt x="0" y="4161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45591" y="5731192"/>
            <a:ext cx="2699418" cy="2246081"/>
          </a:xfrm>
          <a:custGeom>
            <a:avLst/>
            <a:gdLst/>
            <a:ahLst/>
            <a:cxnLst/>
            <a:rect r="r" b="b" t="t" l="l"/>
            <a:pathLst>
              <a:path h="2246081" w="2699418">
                <a:moveTo>
                  <a:pt x="0" y="0"/>
                </a:moveTo>
                <a:lnTo>
                  <a:pt x="2699418" y="0"/>
                </a:lnTo>
                <a:lnTo>
                  <a:pt x="2699418" y="2246081"/>
                </a:lnTo>
                <a:lnTo>
                  <a:pt x="0" y="2246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8459" y="432752"/>
            <a:ext cx="4654153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3.What were the least ordered items?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What categories were they in?</a:t>
            </a:r>
          </a:p>
          <a:p>
            <a:pPr algn="ctr">
              <a:lnSpc>
                <a:spcPts val="30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-474018" y="1229967"/>
            <a:ext cx="300543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9966" y="1728035"/>
            <a:ext cx="6751588" cy="271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CATEGORY,ITEM_NAME,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COUNT(ORDER_DETAILS_ID) AS NUM_PURCHASES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 FROM ORDER_DETAILS O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LEFT JOIN MENU_ITEMS M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ON O.ITEM_ID= M.MENU_ITEM_ID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GROUP BY ITEM_NAME,CATEGORY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ORDER BY NUM_PURCHASES 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5954" y="4787265"/>
            <a:ext cx="79131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79965" y="496542"/>
            <a:ext cx="714017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4.What were the top 5 orders that spent the most money?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78166" y="990600"/>
            <a:ext cx="300543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91579" y="4946332"/>
            <a:ext cx="79131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45591" y="1548102"/>
            <a:ext cx="6313140" cy="258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SELECT ORDER_ID,SUM(PRICE) AS TOTAL_SPEND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 FROM ORDER_DETAILS O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LEFT JOIN MENU_ITEMS M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ON O.ITEM_ID= M.MENU_ITEM_ID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GROUP BY ORDER_ID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ORDER BY TOTAL_SPEND DESC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LIMIT 5;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1139" y="5401984"/>
            <a:ext cx="2603597" cy="1854076"/>
          </a:xfrm>
          <a:custGeom>
            <a:avLst/>
            <a:gdLst/>
            <a:ahLst/>
            <a:cxnLst/>
            <a:rect r="r" b="b" t="t" l="l"/>
            <a:pathLst>
              <a:path h="1854076" w="2603597">
                <a:moveTo>
                  <a:pt x="0" y="0"/>
                </a:moveTo>
                <a:lnTo>
                  <a:pt x="2603597" y="0"/>
                </a:lnTo>
                <a:lnTo>
                  <a:pt x="2603597" y="1854077"/>
                </a:lnTo>
                <a:lnTo>
                  <a:pt x="0" y="1854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51215" y="5521642"/>
            <a:ext cx="3082680" cy="3963446"/>
          </a:xfrm>
          <a:custGeom>
            <a:avLst/>
            <a:gdLst/>
            <a:ahLst/>
            <a:cxnLst/>
            <a:rect r="r" b="b" t="t" l="l"/>
            <a:pathLst>
              <a:path h="3963446" w="3082680">
                <a:moveTo>
                  <a:pt x="0" y="0"/>
                </a:moveTo>
                <a:lnTo>
                  <a:pt x="3082680" y="0"/>
                </a:lnTo>
                <a:lnTo>
                  <a:pt x="3082680" y="3963447"/>
                </a:lnTo>
                <a:lnTo>
                  <a:pt x="0" y="3963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85088" y="5302568"/>
            <a:ext cx="5855099" cy="4764587"/>
          </a:xfrm>
          <a:custGeom>
            <a:avLst/>
            <a:gdLst/>
            <a:ahLst/>
            <a:cxnLst/>
            <a:rect r="r" b="b" t="t" l="l"/>
            <a:pathLst>
              <a:path h="4764587" w="5855099">
                <a:moveTo>
                  <a:pt x="0" y="0"/>
                </a:moveTo>
                <a:lnTo>
                  <a:pt x="5855099" y="0"/>
                </a:lnTo>
                <a:lnTo>
                  <a:pt x="5855099" y="4764586"/>
                </a:lnTo>
                <a:lnTo>
                  <a:pt x="0" y="4764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76770" y="5143500"/>
            <a:ext cx="5181882" cy="4870969"/>
          </a:xfrm>
          <a:custGeom>
            <a:avLst/>
            <a:gdLst/>
            <a:ahLst/>
            <a:cxnLst/>
            <a:rect r="r" b="b" t="t" l="l"/>
            <a:pathLst>
              <a:path h="4870969" w="5181882">
                <a:moveTo>
                  <a:pt x="0" y="0"/>
                </a:moveTo>
                <a:lnTo>
                  <a:pt x="5181882" y="0"/>
                </a:lnTo>
                <a:lnTo>
                  <a:pt x="5181882" y="4870969"/>
                </a:lnTo>
                <a:lnTo>
                  <a:pt x="0" y="4870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2297" y="583565"/>
            <a:ext cx="5546080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5.</a:t>
            </a:r>
            <a:r>
              <a:rPr lang="en-US" sz="2199">
                <a:solidFill>
                  <a:srgbClr val="000000"/>
                </a:solidFill>
                <a:latin typeface="Red Hat Display"/>
              </a:rPr>
              <a:t>View the details of the highest spend order.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 Which specific items were purchased?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474018" y="1380529"/>
            <a:ext cx="300543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2937" y="1919807"/>
            <a:ext cx="4127748" cy="258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SELECT CATEGORY,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COUNT(ITEM_ID) AS NUM_ITEMS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 FROM ORDER_DETAILS O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LEFT JOIN MENU_ITEMS M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ON O.ITEM_ID= M.MENU_ITEM_ID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WHERE ORDER_ID=440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GROUP BY CATEGORY;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7127" y="4655224"/>
            <a:ext cx="79131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41380" y="787082"/>
            <a:ext cx="605090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6.</a:t>
            </a:r>
            <a:r>
              <a:rPr lang="en-US" sz="2100">
                <a:solidFill>
                  <a:srgbClr val="000000"/>
                </a:solidFill>
                <a:latin typeface="Red Hat Display"/>
              </a:rPr>
              <a:t>View the details of the top 5 highest spend orders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56771" y="1380529"/>
            <a:ext cx="300543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63829" y="4946332"/>
            <a:ext cx="79131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51215" y="1919807"/>
            <a:ext cx="5831235" cy="258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SELECT ORDER_ID,CATEGORY,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COUNT(ITEM_ID) AS NUM_ITEMS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 FROM ORDER_DETAILS O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LEFT JOIN MENU_ITEMS M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ON O.ITEM_ID= M.MENU_ITEM_ID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WHERE ORDER_ID IN (440,2075,1957,330,2675)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GROUP BY CATEGORY,ORDER_ID;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67768" y="4436824"/>
            <a:ext cx="5459366" cy="6427825"/>
          </a:xfrm>
          <a:custGeom>
            <a:avLst/>
            <a:gdLst/>
            <a:ahLst/>
            <a:cxnLst/>
            <a:rect r="r" b="b" t="t" l="l"/>
            <a:pathLst>
              <a:path h="6427825" w="5459366">
                <a:moveTo>
                  <a:pt x="0" y="0"/>
                </a:moveTo>
                <a:lnTo>
                  <a:pt x="5459367" y="0"/>
                </a:lnTo>
                <a:lnTo>
                  <a:pt x="5459367" y="6427826"/>
                </a:lnTo>
                <a:lnTo>
                  <a:pt x="0" y="6427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045699" y="683984"/>
            <a:ext cx="10574664" cy="822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0"/>
              </a:lnSpc>
            </a:pPr>
            <a:r>
              <a:rPr lang="en-US" sz="6320">
                <a:solidFill>
                  <a:srgbClr val="48221F"/>
                </a:solidFill>
                <a:latin typeface="Sensei"/>
              </a:rPr>
              <a:t>INSIGHTS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4467" y="1451352"/>
            <a:ext cx="9248713" cy="762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1. There are 32 new dishes on the menu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2. Count of dishes from different categories American 6 , Asian 8, 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Italian 9, Mexican 9</a:t>
            </a:r>
          </a:p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613834"/>
                </a:solidFill>
                <a:latin typeface="Red Hat Display"/>
              </a:rPr>
              <a:t>3. Edamame from Asian is the least expensive ($5)</a:t>
            </a:r>
          </a:p>
          <a:p>
            <a:pPr algn="just">
              <a:lnSpc>
                <a:spcPts val="3299"/>
              </a:lnSpc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4. Shrimp Scampi from Italian is the most expensive ($19.95)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5. Italian dishes are the most expensive (Average price $16.75)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6. American dishes are most affordable (Average price $10.07)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7. Total Orders 5370, Number of items ordered 12234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8. Maximum Items per order is 14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9. Most ordered items are American (Hamburger (5.08%)) and Asian (Edamame (5.06%))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10. Highest spending order $192.15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11. 'Customers spent the most on the 'Korean Beef Bowl' from Asian category, 'Spaghetti &amp; Meatballs' from Italian, 'Steak Torta' from Mexican, 'Cheeseburger' from Mexican.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12. Despite the higher prices of Italian dishes, customers still prefer to purchase them.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929202" y="773694"/>
            <a:ext cx="10574664" cy="822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0"/>
              </a:lnSpc>
            </a:pPr>
            <a:r>
              <a:rPr lang="en-US" sz="6320">
                <a:solidFill>
                  <a:srgbClr val="48221F"/>
                </a:solidFill>
                <a:latin typeface="Sensei"/>
              </a:rPr>
              <a:t>RECOMMENDATIONS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03180" y="1663152"/>
            <a:ext cx="8388543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What Cuisines do our top spenders usually like to order from?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57686" y="2651815"/>
            <a:ext cx="7679531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The  Highest Spent Orders tend to spend a lot on </a:t>
            </a:r>
            <a:r>
              <a:rPr lang="en-US" sz="2199">
                <a:solidFill>
                  <a:srgbClr val="613834"/>
                </a:solidFill>
                <a:latin typeface="Red Hat Display Bold"/>
              </a:rPr>
              <a:t>Italian food.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We should keep these expensive Italian foods in our menu 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because people seem to be ordering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 them a lot ,especially our highest spend customers.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32906" y="3804102"/>
            <a:ext cx="10022188" cy="8155556"/>
          </a:xfrm>
          <a:custGeom>
            <a:avLst/>
            <a:gdLst/>
            <a:ahLst/>
            <a:cxnLst/>
            <a:rect r="r" b="b" t="t" l="l"/>
            <a:pathLst>
              <a:path h="8155556" w="10022188">
                <a:moveTo>
                  <a:pt x="0" y="0"/>
                </a:moveTo>
                <a:lnTo>
                  <a:pt x="10022188" y="0"/>
                </a:lnTo>
                <a:lnTo>
                  <a:pt x="10022188" y="8155556"/>
                </a:lnTo>
                <a:lnTo>
                  <a:pt x="0" y="815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56306" y="448718"/>
            <a:ext cx="8575388" cy="252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84"/>
              </a:lnSpc>
            </a:pPr>
            <a:r>
              <a:rPr lang="en-US" sz="12973">
                <a:solidFill>
                  <a:srgbClr val="613834"/>
                </a:solidFill>
                <a:latin typeface="Sensei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7574667">
            <a:off x="13727188" y="4239061"/>
            <a:ext cx="5972752" cy="7362406"/>
          </a:xfrm>
          <a:custGeom>
            <a:avLst/>
            <a:gdLst/>
            <a:ahLst/>
            <a:cxnLst/>
            <a:rect r="r" b="b" t="t" l="l"/>
            <a:pathLst>
              <a:path h="7362406" w="5972752">
                <a:moveTo>
                  <a:pt x="0" y="0"/>
                </a:moveTo>
                <a:lnTo>
                  <a:pt x="5972752" y="0"/>
                </a:lnTo>
                <a:lnTo>
                  <a:pt x="5972752" y="7362407"/>
                </a:lnTo>
                <a:lnTo>
                  <a:pt x="0" y="7362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554180">
            <a:off x="-2336157" y="5869887"/>
            <a:ext cx="8573839" cy="5615865"/>
          </a:xfrm>
          <a:custGeom>
            <a:avLst/>
            <a:gdLst/>
            <a:ahLst/>
            <a:cxnLst/>
            <a:rect r="r" b="b" t="t" l="l"/>
            <a:pathLst>
              <a:path h="5615865" w="8573839">
                <a:moveTo>
                  <a:pt x="0" y="0"/>
                </a:moveTo>
                <a:lnTo>
                  <a:pt x="8573840" y="0"/>
                </a:lnTo>
                <a:lnTo>
                  <a:pt x="8573840" y="5615865"/>
                </a:lnTo>
                <a:lnTo>
                  <a:pt x="0" y="561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94004" y="2166062"/>
            <a:ext cx="34999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13834"/>
                </a:solidFill>
                <a:latin typeface="Red Hat Display"/>
              </a:rPr>
              <a:t>SQL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97175" y="2848557"/>
            <a:ext cx="2479774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613834"/>
                </a:solidFill>
                <a:latin typeface="Red Hat Display"/>
              </a:rPr>
              <a:t>By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613834"/>
                </a:solidFill>
                <a:latin typeface="Red Hat Display"/>
              </a:rPr>
              <a:t> Bigyandutt Panda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6291" y="1295400"/>
            <a:ext cx="17375418" cy="3462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2"/>
              </a:lnSpc>
            </a:pPr>
            <a:r>
              <a:rPr lang="en-US" sz="12322">
                <a:solidFill>
                  <a:srgbClr val="613834"/>
                </a:solidFill>
                <a:latin typeface="Sensei"/>
              </a:rPr>
              <a:t>THE TASTE OF WORLD CAFE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199562" y="4353912"/>
            <a:ext cx="2473852" cy="1997636"/>
          </a:xfrm>
          <a:custGeom>
            <a:avLst/>
            <a:gdLst/>
            <a:ahLst/>
            <a:cxnLst/>
            <a:rect r="r" b="b" t="t" l="l"/>
            <a:pathLst>
              <a:path h="1997636" w="2473852">
                <a:moveTo>
                  <a:pt x="0" y="0"/>
                </a:moveTo>
                <a:lnTo>
                  <a:pt x="2473853" y="0"/>
                </a:lnTo>
                <a:lnTo>
                  <a:pt x="2473853" y="1997635"/>
                </a:lnTo>
                <a:lnTo>
                  <a:pt x="0" y="1997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52098" y="7219585"/>
            <a:ext cx="7898653" cy="63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9"/>
              </a:lnSpc>
            </a:pPr>
            <a:r>
              <a:rPr lang="en-US" sz="4999">
                <a:solidFill>
                  <a:srgbClr val="613834"/>
                </a:solidFill>
                <a:latin typeface="Red Hat Display"/>
              </a:rPr>
              <a:t>Dishes    Start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601424" y="4353912"/>
            <a:ext cx="3085152" cy="1997636"/>
          </a:xfrm>
          <a:custGeom>
            <a:avLst/>
            <a:gdLst/>
            <a:ahLst/>
            <a:cxnLst/>
            <a:rect r="r" b="b" t="t" l="l"/>
            <a:pathLst>
              <a:path h="1997636" w="3085152">
                <a:moveTo>
                  <a:pt x="0" y="0"/>
                </a:moveTo>
                <a:lnTo>
                  <a:pt x="3085152" y="0"/>
                </a:lnTo>
                <a:lnTo>
                  <a:pt x="3085152" y="1997635"/>
                </a:lnTo>
                <a:lnTo>
                  <a:pt x="0" y="1997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797656" y="7210059"/>
            <a:ext cx="4053856" cy="64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5000">
                <a:solidFill>
                  <a:srgbClr val="613834"/>
                </a:solidFill>
                <a:latin typeface="Red Hat Display"/>
              </a:rPr>
              <a:t>From    5$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369036" y="4353912"/>
            <a:ext cx="2964951" cy="1997636"/>
          </a:xfrm>
          <a:custGeom>
            <a:avLst/>
            <a:gdLst/>
            <a:ahLst/>
            <a:cxnLst/>
            <a:rect r="r" b="b" t="t" l="l"/>
            <a:pathLst>
              <a:path h="1997636" w="2964951">
                <a:moveTo>
                  <a:pt x="0" y="0"/>
                </a:moveTo>
                <a:lnTo>
                  <a:pt x="2964951" y="0"/>
                </a:lnTo>
                <a:lnTo>
                  <a:pt x="2964951" y="1997635"/>
                </a:lnTo>
                <a:lnTo>
                  <a:pt x="0" y="1997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02480" y="8700397"/>
            <a:ext cx="4053856" cy="564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sz="4394">
                <a:solidFill>
                  <a:srgbClr val="613834"/>
                </a:solidFill>
                <a:latin typeface="Red Hat Display Bold"/>
              </a:rPr>
              <a:t>ORDER NOW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13105" y="4225856"/>
            <a:ext cx="11861790" cy="8074396"/>
          </a:xfrm>
          <a:custGeom>
            <a:avLst/>
            <a:gdLst/>
            <a:ahLst/>
            <a:cxnLst/>
            <a:rect r="r" b="b" t="t" l="l"/>
            <a:pathLst>
              <a:path h="8074396" w="11861790">
                <a:moveTo>
                  <a:pt x="0" y="0"/>
                </a:moveTo>
                <a:lnTo>
                  <a:pt x="11861790" y="0"/>
                </a:lnTo>
                <a:lnTo>
                  <a:pt x="11861790" y="8074396"/>
                </a:lnTo>
                <a:lnTo>
                  <a:pt x="0" y="8074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6" t="0" r="-51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33176" y="6595514"/>
            <a:ext cx="2524748" cy="3417594"/>
          </a:xfrm>
          <a:custGeom>
            <a:avLst/>
            <a:gdLst/>
            <a:ahLst/>
            <a:cxnLst/>
            <a:rect r="r" b="b" t="t" l="l"/>
            <a:pathLst>
              <a:path h="3417594" w="2524748">
                <a:moveTo>
                  <a:pt x="0" y="0"/>
                </a:moveTo>
                <a:lnTo>
                  <a:pt x="2524747" y="0"/>
                </a:lnTo>
                <a:lnTo>
                  <a:pt x="2524747" y="3417595"/>
                </a:lnTo>
                <a:lnTo>
                  <a:pt x="0" y="3417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40826" y="571164"/>
            <a:ext cx="10115870" cy="351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8"/>
              </a:lnSpc>
            </a:pPr>
            <a:r>
              <a:rPr lang="en-US" sz="2884">
                <a:solidFill>
                  <a:srgbClr val="000000"/>
                </a:solidFill>
                <a:latin typeface="Red Hat Display"/>
              </a:rPr>
              <a:t>THE ASSIGNMENT :</a:t>
            </a:r>
          </a:p>
          <a:p>
            <a:pPr algn="ctr">
              <a:lnSpc>
                <a:spcPts val="4038"/>
              </a:lnSpc>
            </a:pPr>
          </a:p>
          <a:p>
            <a:pPr algn="ctr">
              <a:lnSpc>
                <a:spcPts val="4038"/>
              </a:lnSpc>
            </a:pPr>
            <a:r>
              <a:rPr lang="en-US" sz="2884">
                <a:solidFill>
                  <a:srgbClr val="000000"/>
                </a:solidFill>
                <a:latin typeface="Red Hat Display"/>
              </a:rPr>
              <a:t>The Taste of the World Café debuted a new menu at the start of the year 2023.</a:t>
            </a:r>
          </a:p>
          <a:p>
            <a:pPr algn="ctr">
              <a:lnSpc>
                <a:spcPts val="4038"/>
              </a:lnSpc>
              <a:spcBef>
                <a:spcPct val="0"/>
              </a:spcBef>
            </a:pPr>
            <a:r>
              <a:rPr lang="en-US" sz="2884">
                <a:solidFill>
                  <a:srgbClr val="000000"/>
                </a:solidFill>
                <a:latin typeface="Red Hat Display"/>
              </a:rPr>
              <a:t>We’ve been asked to analyze the customer data to see which dishes are doing well and not doing well.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84377" y="1360957"/>
            <a:ext cx="8733263" cy="6388353"/>
          </a:xfrm>
          <a:custGeom>
            <a:avLst/>
            <a:gdLst/>
            <a:ahLst/>
            <a:cxnLst/>
            <a:rect r="r" b="b" t="t" l="l"/>
            <a:pathLst>
              <a:path h="6388353" w="8733263">
                <a:moveTo>
                  <a:pt x="0" y="0"/>
                </a:moveTo>
                <a:lnTo>
                  <a:pt x="8733263" y="0"/>
                </a:lnTo>
                <a:lnTo>
                  <a:pt x="8733263" y="6388352"/>
                </a:lnTo>
                <a:lnTo>
                  <a:pt x="0" y="6388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4" r="0" b="-32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27844"/>
            <a:ext cx="8255677" cy="225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9"/>
              </a:lnSpc>
            </a:pPr>
            <a:r>
              <a:rPr lang="en-US" sz="8999">
                <a:solidFill>
                  <a:srgbClr val="613834"/>
                </a:solidFill>
                <a:latin typeface="Sensei"/>
              </a:rPr>
              <a:t>THE OBJECTIVES:</a:t>
            </a:r>
          </a:p>
          <a:p>
            <a:pPr algn="ctr">
              <a:lnSpc>
                <a:spcPts val="853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92570" y="4112311"/>
            <a:ext cx="7727938" cy="3850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3"/>
              </a:lnSpc>
            </a:pPr>
            <a:r>
              <a:rPr lang="en-US" sz="2935">
                <a:solidFill>
                  <a:srgbClr val="613834"/>
                </a:solidFill>
                <a:latin typeface="Red Hat Display"/>
              </a:rPr>
              <a:t>1.Explore the menu_items table to get an idea of what’s on the menu.</a:t>
            </a:r>
          </a:p>
          <a:p>
            <a:pPr algn="ctr">
              <a:lnSpc>
                <a:spcPts val="4403"/>
              </a:lnSpc>
            </a:pPr>
            <a:r>
              <a:rPr lang="en-US" sz="2935">
                <a:solidFill>
                  <a:srgbClr val="613834"/>
                </a:solidFill>
                <a:latin typeface="Red Hat Display"/>
              </a:rPr>
              <a:t>2.Explore order_details table to get an idea of price range and date range.</a:t>
            </a:r>
          </a:p>
          <a:p>
            <a:pPr algn="ctr">
              <a:lnSpc>
                <a:spcPts val="4403"/>
              </a:lnSpc>
            </a:pPr>
            <a:r>
              <a:rPr lang="en-US" sz="2935">
                <a:solidFill>
                  <a:srgbClr val="613834"/>
                </a:solidFill>
                <a:latin typeface="Red Hat Display"/>
              </a:rPr>
              <a:t>3. Use both tables to understand how customers are reacting to the new menu.</a:t>
            </a:r>
          </a:p>
          <a:p>
            <a:pPr algn="ctr">
              <a:lnSpc>
                <a:spcPts val="440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495" y="5605780"/>
            <a:ext cx="3334758" cy="3587739"/>
          </a:xfrm>
          <a:custGeom>
            <a:avLst/>
            <a:gdLst/>
            <a:ahLst/>
            <a:cxnLst/>
            <a:rect r="r" b="b" t="t" l="l"/>
            <a:pathLst>
              <a:path h="3587739" w="3334758">
                <a:moveTo>
                  <a:pt x="0" y="0"/>
                </a:moveTo>
                <a:lnTo>
                  <a:pt x="3334758" y="0"/>
                </a:lnTo>
                <a:lnTo>
                  <a:pt x="3334758" y="3587739"/>
                </a:lnTo>
                <a:lnTo>
                  <a:pt x="0" y="3587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08423" y="5605780"/>
            <a:ext cx="3614523" cy="3537618"/>
          </a:xfrm>
          <a:custGeom>
            <a:avLst/>
            <a:gdLst/>
            <a:ahLst/>
            <a:cxnLst/>
            <a:rect r="r" b="b" t="t" l="l"/>
            <a:pathLst>
              <a:path h="3537618" w="3614523">
                <a:moveTo>
                  <a:pt x="0" y="0"/>
                </a:moveTo>
                <a:lnTo>
                  <a:pt x="3614523" y="0"/>
                </a:lnTo>
                <a:lnTo>
                  <a:pt x="3614523" y="3537618"/>
                </a:lnTo>
                <a:lnTo>
                  <a:pt x="0" y="3537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40740" y="4012656"/>
            <a:ext cx="1417390" cy="951676"/>
          </a:xfrm>
          <a:custGeom>
            <a:avLst/>
            <a:gdLst/>
            <a:ahLst/>
            <a:cxnLst/>
            <a:rect r="r" b="b" t="t" l="l"/>
            <a:pathLst>
              <a:path h="951676" w="1417390">
                <a:moveTo>
                  <a:pt x="0" y="0"/>
                </a:moveTo>
                <a:lnTo>
                  <a:pt x="1417390" y="0"/>
                </a:lnTo>
                <a:lnTo>
                  <a:pt x="1417390" y="951676"/>
                </a:lnTo>
                <a:lnTo>
                  <a:pt x="0" y="95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66185" y="5177371"/>
            <a:ext cx="7523420" cy="3966027"/>
          </a:xfrm>
          <a:custGeom>
            <a:avLst/>
            <a:gdLst/>
            <a:ahLst/>
            <a:cxnLst/>
            <a:rect r="r" b="b" t="t" l="l"/>
            <a:pathLst>
              <a:path h="3966027" w="7523420">
                <a:moveTo>
                  <a:pt x="0" y="0"/>
                </a:moveTo>
                <a:lnTo>
                  <a:pt x="7523420" y="0"/>
                </a:lnTo>
                <a:lnTo>
                  <a:pt x="7523420" y="3966027"/>
                </a:lnTo>
                <a:lnTo>
                  <a:pt x="0" y="3966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16" t="-161" r="0" b="-16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3533" y="721706"/>
            <a:ext cx="5872876" cy="147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5799">
                <a:solidFill>
                  <a:srgbClr val="613834"/>
                </a:solidFill>
                <a:latin typeface="Sensei"/>
              </a:rPr>
              <a:t> 1.Exploring Menu_items table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2385" y="2620415"/>
            <a:ext cx="421198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1.Exploring menu_item tables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2818" y="3673154"/>
            <a:ext cx="2928938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613834"/>
                </a:solidFill>
                <a:latin typeface="Red Hat Display"/>
              </a:rPr>
              <a:t>SELECT * 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613834"/>
                </a:solidFill>
                <a:latin typeface="Red Hat Display"/>
              </a:rPr>
              <a:t>from menu_items;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66379" y="2368229"/>
            <a:ext cx="6603504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613834"/>
                </a:solidFill>
                <a:latin typeface="Red Hat Display"/>
              </a:rPr>
              <a:t>SELECT COUNT(DISTINCT()) AS ITEM_COUNT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613834"/>
                </a:solidFill>
                <a:latin typeface="Red Hat Display"/>
              </a:rPr>
              <a:t> FROM MENU_ITEMS;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68002" y="1840544"/>
            <a:ext cx="300543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75060" y="3355019"/>
            <a:ext cx="79131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76842" y="1236766"/>
            <a:ext cx="656257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2.Total number of items on the Menu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84946" y="3345222"/>
            <a:ext cx="300543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2112" y="4977807"/>
            <a:ext cx="79131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1070" y="6678485"/>
            <a:ext cx="4305062" cy="3363330"/>
          </a:xfrm>
          <a:custGeom>
            <a:avLst/>
            <a:gdLst/>
            <a:ahLst/>
            <a:cxnLst/>
            <a:rect r="r" b="b" t="t" l="l"/>
            <a:pathLst>
              <a:path h="3363330" w="4305062">
                <a:moveTo>
                  <a:pt x="0" y="0"/>
                </a:moveTo>
                <a:lnTo>
                  <a:pt x="4305062" y="0"/>
                </a:lnTo>
                <a:lnTo>
                  <a:pt x="4305062" y="3363330"/>
                </a:lnTo>
                <a:lnTo>
                  <a:pt x="0" y="336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12756" y="4616052"/>
            <a:ext cx="2724702" cy="1871933"/>
          </a:xfrm>
          <a:custGeom>
            <a:avLst/>
            <a:gdLst/>
            <a:ahLst/>
            <a:cxnLst/>
            <a:rect r="r" b="b" t="t" l="l"/>
            <a:pathLst>
              <a:path h="1871933" w="2724702">
                <a:moveTo>
                  <a:pt x="0" y="0"/>
                </a:moveTo>
                <a:lnTo>
                  <a:pt x="2724702" y="0"/>
                </a:lnTo>
                <a:lnTo>
                  <a:pt x="2724702" y="1871933"/>
                </a:lnTo>
                <a:lnTo>
                  <a:pt x="0" y="1871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62359" y="4597115"/>
            <a:ext cx="5130649" cy="5267466"/>
          </a:xfrm>
          <a:custGeom>
            <a:avLst/>
            <a:gdLst/>
            <a:ahLst/>
            <a:cxnLst/>
            <a:rect r="r" b="b" t="t" l="l"/>
            <a:pathLst>
              <a:path h="5267466" w="5130649">
                <a:moveTo>
                  <a:pt x="0" y="0"/>
                </a:moveTo>
                <a:lnTo>
                  <a:pt x="5130649" y="0"/>
                </a:lnTo>
                <a:lnTo>
                  <a:pt x="5130649" y="5267466"/>
                </a:lnTo>
                <a:lnTo>
                  <a:pt x="0" y="526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85527" y="4616165"/>
            <a:ext cx="5196117" cy="5264713"/>
          </a:xfrm>
          <a:custGeom>
            <a:avLst/>
            <a:gdLst/>
            <a:ahLst/>
            <a:cxnLst/>
            <a:rect r="r" b="b" t="t" l="l"/>
            <a:pathLst>
              <a:path h="5264713" w="5196117">
                <a:moveTo>
                  <a:pt x="0" y="0"/>
                </a:moveTo>
                <a:lnTo>
                  <a:pt x="5196117" y="0"/>
                </a:lnTo>
                <a:lnTo>
                  <a:pt x="5196117" y="5264713"/>
                </a:lnTo>
                <a:lnTo>
                  <a:pt x="0" y="5264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1406" y="491840"/>
            <a:ext cx="3440460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3.How many Items are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there in each category?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925035"/>
            <a:ext cx="4262140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CATEGORY,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COUNT(DISTINCT(ITEM_NAME))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 AS ITEM_COUNT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FROM MENU_ITEMS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GROUP BY CATEGORY;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38565" y="1568800"/>
            <a:ext cx="300543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7058" y="4012280"/>
            <a:ext cx="79131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78891" y="547370"/>
            <a:ext cx="4497586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4.What are the Most expensive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 items on the menu?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81570" y="1483075"/>
            <a:ext cx="300543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09353" y="1568800"/>
            <a:ext cx="300543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78891" y="2115535"/>
            <a:ext cx="3005435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* FROM MENU_ITEMS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ORDER BY PRICE DESC;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463155" y="650908"/>
            <a:ext cx="582484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5.What are the Least expensive items on the Menu?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45623" y="4012280"/>
            <a:ext cx="79131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16411" y="4012280"/>
            <a:ext cx="79131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70424" y="2120298"/>
            <a:ext cx="5564510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Red Hat Display"/>
              </a:rPr>
              <a:t>SELECT * FROM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Red Hat Display"/>
              </a:rPr>
              <a:t> MENU_ITEMS 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Red Hat Display"/>
              </a:rPr>
              <a:t>ORDER BY PRICE ;</a:t>
            </a:r>
          </a:p>
          <a:p>
            <a:pPr algn="l">
              <a:lnSpc>
                <a:spcPts val="308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6693" y="4106118"/>
            <a:ext cx="4433971" cy="2074764"/>
          </a:xfrm>
          <a:custGeom>
            <a:avLst/>
            <a:gdLst/>
            <a:ahLst/>
            <a:cxnLst/>
            <a:rect r="r" b="b" t="t" l="l"/>
            <a:pathLst>
              <a:path h="2074764" w="4433971">
                <a:moveTo>
                  <a:pt x="0" y="0"/>
                </a:moveTo>
                <a:lnTo>
                  <a:pt x="4433970" y="0"/>
                </a:lnTo>
                <a:lnTo>
                  <a:pt x="4433970" y="2074764"/>
                </a:lnTo>
                <a:lnTo>
                  <a:pt x="0" y="2074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48311" y="4316974"/>
            <a:ext cx="4574613" cy="2666000"/>
          </a:xfrm>
          <a:custGeom>
            <a:avLst/>
            <a:gdLst/>
            <a:ahLst/>
            <a:cxnLst/>
            <a:rect r="r" b="b" t="t" l="l"/>
            <a:pathLst>
              <a:path h="2666000" w="4574613">
                <a:moveTo>
                  <a:pt x="0" y="0"/>
                </a:moveTo>
                <a:lnTo>
                  <a:pt x="4574613" y="0"/>
                </a:lnTo>
                <a:lnTo>
                  <a:pt x="4574613" y="2665999"/>
                </a:lnTo>
                <a:lnTo>
                  <a:pt x="0" y="2665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46501" y="7353143"/>
            <a:ext cx="4856119" cy="2664795"/>
          </a:xfrm>
          <a:custGeom>
            <a:avLst/>
            <a:gdLst/>
            <a:ahLst/>
            <a:cxnLst/>
            <a:rect r="r" b="b" t="t" l="l"/>
            <a:pathLst>
              <a:path h="2664795" w="4856119">
                <a:moveTo>
                  <a:pt x="0" y="0"/>
                </a:moveTo>
                <a:lnTo>
                  <a:pt x="4856118" y="0"/>
                </a:lnTo>
                <a:lnTo>
                  <a:pt x="4856118" y="2664795"/>
                </a:lnTo>
                <a:lnTo>
                  <a:pt x="0" y="2664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17031" y="6618857"/>
            <a:ext cx="4248852" cy="3399081"/>
          </a:xfrm>
          <a:custGeom>
            <a:avLst/>
            <a:gdLst/>
            <a:ahLst/>
            <a:cxnLst/>
            <a:rect r="r" b="b" t="t" l="l"/>
            <a:pathLst>
              <a:path h="3399081" w="4248852">
                <a:moveTo>
                  <a:pt x="0" y="0"/>
                </a:moveTo>
                <a:lnTo>
                  <a:pt x="4248852" y="0"/>
                </a:lnTo>
                <a:lnTo>
                  <a:pt x="4248852" y="3399081"/>
                </a:lnTo>
                <a:lnTo>
                  <a:pt x="0" y="33990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1415" y="467710"/>
            <a:ext cx="5790763" cy="97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6.(a)What re the most and least expensive American items on the menu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84293" y="577565"/>
            <a:ext cx="6180534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6.(b) What are the most and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 least expensive Italian items on the Menu?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4314" y="1568800"/>
            <a:ext cx="300543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43783" y="1606900"/>
            <a:ext cx="300543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8413" y="1925035"/>
            <a:ext cx="4342061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*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FROM MENU_ITEMS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WHERE CATEGORY=”AMERICAN”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ORDER BY PRICE DESC;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48311" y="2084349"/>
            <a:ext cx="3957042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*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FROM MENU_ITEMS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WHERE CATEGORY=”ITALIAN”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ORDER BY PRICE DESC;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4401" y="3590569"/>
            <a:ext cx="79131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50841" y="3695997"/>
            <a:ext cx="79131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57941" y="5544248"/>
            <a:ext cx="6935367" cy="5426925"/>
          </a:xfrm>
          <a:custGeom>
            <a:avLst/>
            <a:gdLst/>
            <a:ahLst/>
            <a:cxnLst/>
            <a:rect r="r" b="b" t="t" l="l"/>
            <a:pathLst>
              <a:path h="5426925" w="6935367">
                <a:moveTo>
                  <a:pt x="0" y="0"/>
                </a:moveTo>
                <a:lnTo>
                  <a:pt x="6935367" y="0"/>
                </a:lnTo>
                <a:lnTo>
                  <a:pt x="6935367" y="5426924"/>
                </a:lnTo>
                <a:lnTo>
                  <a:pt x="0" y="542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7621595">
            <a:off x="-1414568" y="-1143042"/>
            <a:ext cx="6935367" cy="5426925"/>
          </a:xfrm>
          <a:custGeom>
            <a:avLst/>
            <a:gdLst/>
            <a:ahLst/>
            <a:cxnLst/>
            <a:rect r="r" b="b" t="t" l="l"/>
            <a:pathLst>
              <a:path h="5426925" w="6935367">
                <a:moveTo>
                  <a:pt x="0" y="5426925"/>
                </a:moveTo>
                <a:lnTo>
                  <a:pt x="6935367" y="5426925"/>
                </a:lnTo>
                <a:lnTo>
                  <a:pt x="6935367" y="0"/>
                </a:lnTo>
                <a:lnTo>
                  <a:pt x="0" y="0"/>
                </a:lnTo>
                <a:lnTo>
                  <a:pt x="0" y="542692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85507" y="4444530"/>
            <a:ext cx="2978473" cy="1938047"/>
          </a:xfrm>
          <a:custGeom>
            <a:avLst/>
            <a:gdLst/>
            <a:ahLst/>
            <a:cxnLst/>
            <a:rect r="r" b="b" t="t" l="l"/>
            <a:pathLst>
              <a:path h="1938047" w="2978473">
                <a:moveTo>
                  <a:pt x="0" y="0"/>
                </a:moveTo>
                <a:lnTo>
                  <a:pt x="2978473" y="0"/>
                </a:lnTo>
                <a:lnTo>
                  <a:pt x="2978473" y="1938047"/>
                </a:lnTo>
                <a:lnTo>
                  <a:pt x="0" y="1938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5772" y="7166698"/>
            <a:ext cx="5621842" cy="2719566"/>
          </a:xfrm>
          <a:custGeom>
            <a:avLst/>
            <a:gdLst/>
            <a:ahLst/>
            <a:cxnLst/>
            <a:rect r="r" b="b" t="t" l="l"/>
            <a:pathLst>
              <a:path h="2719566" w="5621842">
                <a:moveTo>
                  <a:pt x="0" y="0"/>
                </a:moveTo>
                <a:lnTo>
                  <a:pt x="5621841" y="0"/>
                </a:lnTo>
                <a:lnTo>
                  <a:pt x="5621841" y="2719566"/>
                </a:lnTo>
                <a:lnTo>
                  <a:pt x="0" y="2719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72863" y="-90012"/>
            <a:ext cx="3935245" cy="4114800"/>
          </a:xfrm>
          <a:custGeom>
            <a:avLst/>
            <a:gdLst/>
            <a:ahLst/>
            <a:cxnLst/>
            <a:rect r="r" b="b" t="t" l="l"/>
            <a:pathLst>
              <a:path h="4114800" w="3935245">
                <a:moveTo>
                  <a:pt x="0" y="0"/>
                </a:moveTo>
                <a:lnTo>
                  <a:pt x="3935245" y="0"/>
                </a:lnTo>
                <a:lnTo>
                  <a:pt x="39352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29439" y="2488530"/>
            <a:ext cx="384750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7.What is the average dish 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price in each category?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6649" y="4622344"/>
            <a:ext cx="5831979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CATEGORY,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ROUND(AVG(PRICE),2) AS AVERAGE_PRICE 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FROM MENU_ITEMS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GROUP BY CATEGORY;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0397" y="3986688"/>
            <a:ext cx="300543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85507" y="3986688"/>
            <a:ext cx="88329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Canva Sans"/>
              </a:rPr>
              <a:t>Result: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74586">
            <a:off x="-2615084" y="1917036"/>
            <a:ext cx="12479363" cy="11184629"/>
          </a:xfrm>
          <a:custGeom>
            <a:avLst/>
            <a:gdLst/>
            <a:ahLst/>
            <a:cxnLst/>
            <a:rect r="r" b="b" t="t" l="l"/>
            <a:pathLst>
              <a:path h="11184629" w="12479363">
                <a:moveTo>
                  <a:pt x="0" y="0"/>
                </a:moveTo>
                <a:lnTo>
                  <a:pt x="12479363" y="0"/>
                </a:lnTo>
                <a:lnTo>
                  <a:pt x="12479363" y="11184629"/>
                </a:lnTo>
                <a:lnTo>
                  <a:pt x="0" y="11184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46923" y="3271619"/>
            <a:ext cx="4641205" cy="4884059"/>
          </a:xfrm>
          <a:custGeom>
            <a:avLst/>
            <a:gdLst/>
            <a:ahLst/>
            <a:cxnLst/>
            <a:rect r="r" b="b" t="t" l="l"/>
            <a:pathLst>
              <a:path h="4884059" w="4641205">
                <a:moveTo>
                  <a:pt x="0" y="0"/>
                </a:moveTo>
                <a:lnTo>
                  <a:pt x="4641206" y="0"/>
                </a:lnTo>
                <a:lnTo>
                  <a:pt x="4641206" y="4884059"/>
                </a:lnTo>
                <a:lnTo>
                  <a:pt x="0" y="4884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79760" y="3750767"/>
            <a:ext cx="2679246" cy="824383"/>
          </a:xfrm>
          <a:custGeom>
            <a:avLst/>
            <a:gdLst/>
            <a:ahLst/>
            <a:cxnLst/>
            <a:rect r="r" b="b" t="t" l="l"/>
            <a:pathLst>
              <a:path h="824383" w="2679246">
                <a:moveTo>
                  <a:pt x="0" y="0"/>
                </a:moveTo>
                <a:lnTo>
                  <a:pt x="2679246" y="0"/>
                </a:lnTo>
                <a:lnTo>
                  <a:pt x="2679246" y="824384"/>
                </a:lnTo>
                <a:lnTo>
                  <a:pt x="0" y="824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93911" y="9067852"/>
            <a:ext cx="1339623" cy="727224"/>
          </a:xfrm>
          <a:custGeom>
            <a:avLst/>
            <a:gdLst/>
            <a:ahLst/>
            <a:cxnLst/>
            <a:rect r="r" b="b" t="t" l="l"/>
            <a:pathLst>
              <a:path h="727224" w="1339623">
                <a:moveTo>
                  <a:pt x="0" y="0"/>
                </a:moveTo>
                <a:lnTo>
                  <a:pt x="1339623" y="0"/>
                </a:lnTo>
                <a:lnTo>
                  <a:pt x="1339623" y="727224"/>
                </a:lnTo>
                <a:lnTo>
                  <a:pt x="0" y="727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6543" y="944348"/>
            <a:ext cx="6068367" cy="2188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25"/>
              </a:lnSpc>
            </a:pPr>
            <a:r>
              <a:rPr lang="en-US" sz="5799">
                <a:solidFill>
                  <a:srgbClr val="613834"/>
                </a:solidFill>
                <a:latin typeface="Sensei"/>
              </a:rPr>
              <a:t>2.Exploring Order_details table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88997" y="995719"/>
            <a:ext cx="5790763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1.Explore order details table: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38565" y="1620559"/>
            <a:ext cx="300543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75075" y="2119770"/>
            <a:ext cx="451886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SELECT * FROM  ORDER_DETAILS;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46923" y="2683015"/>
            <a:ext cx="79131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06281" y="552450"/>
            <a:ext cx="550545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2.What is the date range of the table?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93943" y="962660"/>
            <a:ext cx="300543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25748" y="3094966"/>
            <a:ext cx="79131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93911" y="1335862"/>
            <a:ext cx="4835723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SELECT 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MIN(ORDER_DATE) AS START_DATE,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MAX(ORDER_DATE) AS END_DATE 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FROM ORDER_DETAILS;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52388" y="4727551"/>
            <a:ext cx="603561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3.How many orders were made during this date range?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79760" y="6350226"/>
            <a:ext cx="5771555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SELECT COUNT(DISTINCT ORDER_ID)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AS TOTAL_ORDERS FROM ORDER_DETAILS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 WHERE ORDER_DATE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BETWEEN '2023-01-01' AND '2023-03-31';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93943" y="5675548"/>
            <a:ext cx="300543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39899" y="8256131"/>
            <a:ext cx="79131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DAGIfxqJFBg</dc:identifier>
  <dcterms:modified xsi:type="dcterms:W3CDTF">2011-08-01T06:04:30Z</dcterms:modified>
  <cp:revision>1</cp:revision>
  <dc:title>FOOD MENU PROPOSAL</dc:title>
</cp:coreProperties>
</file>